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Oswald-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swa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cca8c2a4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cca8c2a4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cca8c2a4a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cca8c2a4a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cca8c2a4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cca8c2a4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cca8c2a4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cca8c2a4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cca8c2a4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cca8c2a4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cca8c2a4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cca8c2a4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cca8c2a4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cca8c2a4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cca8c2a4a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cca8c2a4a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cca8c2a4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cca8c2a4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cca8c2a4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cca8c2a4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cca8c2a4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cca8c2a4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cca8c2a4a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cca8c2a4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cca8c2a4a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cca8c2a4a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cca8c2a4a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cca8c2a4a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cca8c2a4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cca8c2a4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5cca8c2a4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5cca8c2a4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cca8c2a4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cca8c2a4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cca8c2a4a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cca8c2a4a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cca8c2a4a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cca8c2a4a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cca8c2a4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cca8c2a4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cca8c2a4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cca8c2a4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cca8c2a4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cca8c2a4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cca8c2a4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cca8c2a4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cca8c2a4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cca8c2a4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kSLJriaOumA" TargetMode="External"/><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www.youtube.com/watch?v=PCBTZh41Ris" TargetMode="External"/><Relationship Id="rId4"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nvlabs.github.io/SPADE/demo.html" TargetMode="External"/><Relationship Id="rId4" Type="http://schemas.openxmlformats.org/officeDocument/2006/relationships/hyperlink" Target="https://www.nvidia.com/research/inpainting/" TargetMode="External"/><Relationship Id="rId5" Type="http://schemas.openxmlformats.org/officeDocument/2006/relationships/hyperlink" Target="https://thesecatsdonotexist.com/" TargetMode="External"/><Relationship Id="rId6" Type="http://schemas.openxmlformats.org/officeDocument/2006/relationships/hyperlink" Target="https://transformer.huggingface.co/" TargetMode="External"/><Relationship Id="rId7" Type="http://schemas.openxmlformats.org/officeDocument/2006/relationships/hyperlink" Target="https://deepart.io/late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6.gif"/><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Introduction to Deep Learning</a:t>
            </a:r>
            <a:endParaRPr>
              <a:latin typeface="Oswald"/>
              <a:ea typeface="Oswald"/>
              <a:cs typeface="Oswald"/>
              <a:sym typeface="Oswald"/>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By Pooya Darvehei</a:t>
            </a:r>
            <a:endParaRPr>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Computer Vision</a:t>
            </a:r>
            <a:endParaRPr>
              <a:latin typeface="Oswald"/>
              <a:ea typeface="Oswald"/>
              <a:cs typeface="Oswald"/>
              <a:sym typeface="Oswald"/>
            </a:endParaRPr>
          </a:p>
        </p:txBody>
      </p:sp>
      <p:sp>
        <p:nvSpPr>
          <p:cNvPr id="149" name="Google Shape;149;p2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Oswald"/>
              <a:ea typeface="Oswald"/>
              <a:cs typeface="Oswald"/>
              <a:sym typeface="Oswald"/>
            </a:endParaRPr>
          </a:p>
        </p:txBody>
      </p:sp>
      <p:pic>
        <p:nvPicPr>
          <p:cNvPr id="150" name="Google Shape;150;p22"/>
          <p:cNvPicPr preferRelativeResize="0"/>
          <p:nvPr/>
        </p:nvPicPr>
        <p:blipFill rotWithShape="1">
          <a:blip r:embed="rId3">
            <a:alphaModFix/>
          </a:blip>
          <a:srcRect b="14912" l="0" r="5988" t="14110"/>
          <a:stretch/>
        </p:blipFill>
        <p:spPr>
          <a:xfrm>
            <a:off x="281338" y="1074050"/>
            <a:ext cx="8581325" cy="3650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Semantic Segmentation</a:t>
            </a:r>
            <a:endParaRPr>
              <a:latin typeface="Oswald"/>
              <a:ea typeface="Oswald"/>
              <a:cs typeface="Oswald"/>
              <a:sym typeface="Oswald"/>
            </a:endParaRPr>
          </a:p>
        </p:txBody>
      </p:sp>
      <p:sp>
        <p:nvSpPr>
          <p:cNvPr id="156" name="Google Shape;156;p23"/>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Classifying the pixels of an image</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Common architecture:</a:t>
            </a:r>
            <a:endParaRPr>
              <a:latin typeface="Oswald"/>
              <a:ea typeface="Oswald"/>
              <a:cs typeface="Oswald"/>
              <a:sym typeface="Oswald"/>
            </a:endParaRPr>
          </a:p>
          <a:p>
            <a:pPr indent="-317500" lvl="1" marL="914400" rtl="0" algn="l">
              <a:lnSpc>
                <a:spcPct val="150000"/>
              </a:lnSpc>
              <a:spcBef>
                <a:spcPts val="0"/>
              </a:spcBef>
              <a:spcAft>
                <a:spcPts val="0"/>
              </a:spcAft>
              <a:buSzPts val="1400"/>
              <a:buFont typeface="Oswald"/>
              <a:buChar char="○"/>
            </a:pPr>
            <a:r>
              <a:rPr lang="en">
                <a:latin typeface="Oswald"/>
                <a:ea typeface="Oswald"/>
                <a:cs typeface="Oswald"/>
                <a:sym typeface="Oswald"/>
              </a:rPr>
              <a:t>U-net</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Advantage:</a:t>
            </a:r>
            <a:endParaRPr>
              <a:latin typeface="Oswald"/>
              <a:ea typeface="Oswald"/>
              <a:cs typeface="Oswald"/>
              <a:sym typeface="Oswald"/>
            </a:endParaRPr>
          </a:p>
          <a:p>
            <a:pPr indent="-317500" lvl="1" marL="914400" rtl="0" algn="l">
              <a:lnSpc>
                <a:spcPct val="150000"/>
              </a:lnSpc>
              <a:spcBef>
                <a:spcPts val="0"/>
              </a:spcBef>
              <a:spcAft>
                <a:spcPts val="0"/>
              </a:spcAft>
              <a:buSzPts val="1400"/>
              <a:buFont typeface="Oswald"/>
              <a:buChar char="○"/>
            </a:pPr>
            <a:r>
              <a:rPr lang="en">
                <a:latin typeface="Oswald"/>
                <a:ea typeface="Oswald"/>
                <a:cs typeface="Oswald"/>
                <a:sym typeface="Oswald"/>
              </a:rPr>
              <a:t>High accuracy in location of the object</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Disadvantage:</a:t>
            </a:r>
            <a:endParaRPr>
              <a:latin typeface="Oswald"/>
              <a:ea typeface="Oswald"/>
              <a:cs typeface="Oswald"/>
              <a:sym typeface="Oswald"/>
            </a:endParaRPr>
          </a:p>
          <a:p>
            <a:pPr indent="-317500" lvl="1" marL="914400" rtl="0" algn="l">
              <a:lnSpc>
                <a:spcPct val="150000"/>
              </a:lnSpc>
              <a:spcBef>
                <a:spcPts val="0"/>
              </a:spcBef>
              <a:spcAft>
                <a:spcPts val="0"/>
              </a:spcAft>
              <a:buSzPts val="1400"/>
              <a:buFont typeface="Oswald"/>
              <a:buChar char="○"/>
            </a:pPr>
            <a:r>
              <a:rPr lang="en">
                <a:latin typeface="Oswald"/>
                <a:ea typeface="Oswald"/>
                <a:cs typeface="Oswald"/>
                <a:sym typeface="Oswald"/>
              </a:rPr>
              <a:t>Can’t identify the number of objects</a:t>
            </a:r>
            <a:endParaRPr>
              <a:latin typeface="Oswald"/>
              <a:ea typeface="Oswald"/>
              <a:cs typeface="Oswald"/>
              <a:sym typeface="Oswald"/>
            </a:endParaRPr>
          </a:p>
        </p:txBody>
      </p:sp>
      <p:pic>
        <p:nvPicPr>
          <p:cNvPr id="157" name="Google Shape;157;p23"/>
          <p:cNvPicPr preferRelativeResize="0"/>
          <p:nvPr/>
        </p:nvPicPr>
        <p:blipFill>
          <a:blip r:embed="rId3">
            <a:alphaModFix/>
          </a:blip>
          <a:stretch>
            <a:fillRect/>
          </a:stretch>
        </p:blipFill>
        <p:spPr>
          <a:xfrm>
            <a:off x="4572000" y="1229875"/>
            <a:ext cx="4260300" cy="28383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Object Detection</a:t>
            </a:r>
            <a:endParaRPr>
              <a:latin typeface="Oswald"/>
              <a:ea typeface="Oswald"/>
              <a:cs typeface="Oswald"/>
              <a:sym typeface="Oswald"/>
            </a:endParaRPr>
          </a:p>
        </p:txBody>
      </p:sp>
      <p:sp>
        <p:nvSpPr>
          <p:cNvPr id="163" name="Google Shape;163;p24"/>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swald"/>
              <a:buChar char="●"/>
            </a:pPr>
            <a:r>
              <a:rPr lang="en">
                <a:latin typeface="Oswald"/>
                <a:ea typeface="Oswald"/>
                <a:cs typeface="Oswald"/>
                <a:sym typeface="Oswald"/>
              </a:rPr>
              <a:t>Locate and classify the objects and draw a bounding box around them.</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n">
                <a:latin typeface="Oswald"/>
                <a:ea typeface="Oswald"/>
                <a:cs typeface="Oswald"/>
                <a:sym typeface="Oswald"/>
              </a:rPr>
              <a:t>Common Architectures:</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SSD</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Faster R-CNN</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YOLO</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n">
                <a:latin typeface="Oswald"/>
                <a:ea typeface="Oswald"/>
                <a:cs typeface="Oswald"/>
                <a:sym typeface="Oswald"/>
              </a:rPr>
              <a:t>Advantage: </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Locate the object</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Can detect multiple objects of the same type</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n">
                <a:latin typeface="Oswald"/>
                <a:ea typeface="Oswald"/>
                <a:cs typeface="Oswald"/>
                <a:sym typeface="Oswald"/>
              </a:rPr>
              <a:t>Disadvantage: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Does not have pixel-level classification</a:t>
            </a:r>
            <a:endParaRPr>
              <a:latin typeface="Oswald"/>
              <a:ea typeface="Oswald"/>
              <a:cs typeface="Oswald"/>
              <a:sym typeface="Oswald"/>
            </a:endParaRPr>
          </a:p>
        </p:txBody>
      </p:sp>
      <p:pic>
        <p:nvPicPr>
          <p:cNvPr id="164" name="Google Shape;164;p24"/>
          <p:cNvPicPr preferRelativeResize="0"/>
          <p:nvPr/>
        </p:nvPicPr>
        <p:blipFill>
          <a:blip r:embed="rId3">
            <a:alphaModFix/>
          </a:blip>
          <a:stretch>
            <a:fillRect/>
          </a:stretch>
        </p:blipFill>
        <p:spPr>
          <a:xfrm>
            <a:off x="4572000" y="902250"/>
            <a:ext cx="4575675" cy="333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Instance Segmentation</a:t>
            </a:r>
            <a:endParaRPr>
              <a:latin typeface="Oswald"/>
              <a:ea typeface="Oswald"/>
              <a:cs typeface="Oswald"/>
              <a:sym typeface="Oswald"/>
            </a:endParaRPr>
          </a:p>
        </p:txBody>
      </p:sp>
      <p:sp>
        <p:nvSpPr>
          <p:cNvPr id="170" name="Google Shape;170;p25"/>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swald"/>
              <a:buChar char="●"/>
            </a:pPr>
            <a:r>
              <a:rPr lang="en">
                <a:latin typeface="Oswald"/>
                <a:ea typeface="Oswald"/>
                <a:cs typeface="Oswald"/>
                <a:sym typeface="Oswald"/>
              </a:rPr>
              <a:t>Locates and classifies every instance of an object and creates a pixel-level classification mask</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n">
                <a:latin typeface="Oswald"/>
                <a:ea typeface="Oswald"/>
                <a:cs typeface="Oswald"/>
                <a:sym typeface="Oswald"/>
              </a:rPr>
              <a:t>Common Architecture: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Mask R-CNN</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n">
                <a:latin typeface="Oswald"/>
                <a:ea typeface="Oswald"/>
                <a:cs typeface="Oswald"/>
                <a:sym typeface="Oswald"/>
              </a:rPr>
              <a:t>Advantage: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Can identify multiple objects of the same class</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Does pixel classification for each instance</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n">
                <a:latin typeface="Oswald"/>
                <a:ea typeface="Oswald"/>
                <a:cs typeface="Oswald"/>
                <a:sym typeface="Oswald"/>
              </a:rPr>
              <a:t>Disadvantage: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Slow in training and inference</a:t>
            </a:r>
            <a:endParaRPr>
              <a:latin typeface="Oswald"/>
              <a:ea typeface="Oswald"/>
              <a:cs typeface="Oswald"/>
              <a:sym typeface="Oswald"/>
            </a:endParaRPr>
          </a:p>
        </p:txBody>
      </p:sp>
      <p:pic>
        <p:nvPicPr>
          <p:cNvPr id="171" name="Google Shape;171;p25"/>
          <p:cNvPicPr preferRelativeResize="0"/>
          <p:nvPr/>
        </p:nvPicPr>
        <p:blipFill>
          <a:blip r:embed="rId3">
            <a:alphaModFix/>
          </a:blip>
          <a:stretch>
            <a:fillRect/>
          </a:stretch>
        </p:blipFill>
        <p:spPr>
          <a:xfrm>
            <a:off x="4572000" y="977625"/>
            <a:ext cx="4294626" cy="3188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Natural Language Processing (NLP)</a:t>
            </a:r>
            <a:endParaRPr>
              <a:latin typeface="Oswald"/>
              <a:ea typeface="Oswald"/>
              <a:cs typeface="Oswald"/>
              <a:sym typeface="Oswald"/>
            </a:endParaRPr>
          </a:p>
        </p:txBody>
      </p:sp>
      <p:sp>
        <p:nvSpPr>
          <p:cNvPr id="177" name="Google Shape;177;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swald"/>
              <a:buChar char="●"/>
            </a:pPr>
            <a:r>
              <a:rPr lang="en">
                <a:latin typeface="Oswald"/>
                <a:ea typeface="Oswald"/>
                <a:cs typeface="Oswald"/>
                <a:sym typeface="Oswald"/>
              </a:rPr>
              <a:t>Sentiment Analysis</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Is this review good or bad?</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n">
                <a:latin typeface="Oswald"/>
                <a:ea typeface="Oswald"/>
                <a:cs typeface="Oswald"/>
                <a:sym typeface="Oswald"/>
              </a:rPr>
              <a:t>Topic Segmentation</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What is the topic of this article?</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n">
                <a:latin typeface="Oswald"/>
                <a:ea typeface="Oswald"/>
                <a:cs typeface="Oswald"/>
                <a:sym typeface="Oswald"/>
              </a:rPr>
              <a:t>Machine Translation</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Translating from one language to another</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n">
                <a:latin typeface="Oswald"/>
                <a:ea typeface="Oswald"/>
                <a:cs typeface="Oswald"/>
                <a:sym typeface="Oswald"/>
              </a:rPr>
              <a:t>Question Answering</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Chatbots</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n">
                <a:latin typeface="Oswald"/>
                <a:ea typeface="Oswald"/>
                <a:cs typeface="Oswald"/>
                <a:sym typeface="Oswald"/>
              </a:rPr>
              <a:t>Text Summarisation</a:t>
            </a:r>
            <a:endParaRPr>
              <a:latin typeface="Oswald"/>
              <a:ea typeface="Oswald"/>
              <a:cs typeface="Oswald"/>
              <a:sym typeface="Oswald"/>
            </a:endParaRPr>
          </a:p>
          <a:p>
            <a:pPr indent="-342900" lvl="0" marL="457200" rtl="0" algn="l">
              <a:spcBef>
                <a:spcPts val="0"/>
              </a:spcBef>
              <a:spcAft>
                <a:spcPts val="0"/>
              </a:spcAft>
              <a:buSzPts val="1800"/>
              <a:buFont typeface="Oswald"/>
              <a:buChar char="●"/>
            </a:pPr>
            <a:r>
              <a:rPr lang="en">
                <a:latin typeface="Oswald"/>
                <a:ea typeface="Oswald"/>
                <a:cs typeface="Oswald"/>
                <a:sym typeface="Oswald"/>
              </a:rPr>
              <a:t>Text Similarity</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Checking for plagiarism</a:t>
            </a:r>
            <a:endParaRPr>
              <a:latin typeface="Oswald"/>
              <a:ea typeface="Oswald"/>
              <a:cs typeface="Oswald"/>
              <a:sym typeface="Oswald"/>
            </a:endParaRPr>
          </a:p>
          <a:p>
            <a:pPr indent="0" lvl="0" marL="0" rtl="0" algn="l">
              <a:spcBef>
                <a:spcPts val="1600"/>
              </a:spcBef>
              <a:spcAft>
                <a:spcPts val="1600"/>
              </a:spcAft>
              <a:buNone/>
            </a:pPr>
            <a:r>
              <a:t/>
            </a:r>
            <a:endParaRPr>
              <a:latin typeface="Oswald"/>
              <a:ea typeface="Oswald"/>
              <a:cs typeface="Oswald"/>
              <a:sym typeface="Oswald"/>
            </a:endParaRPr>
          </a:p>
        </p:txBody>
      </p:sp>
      <p:pic>
        <p:nvPicPr>
          <p:cNvPr id="178" name="Google Shape;178;p26"/>
          <p:cNvPicPr preferRelativeResize="0"/>
          <p:nvPr/>
        </p:nvPicPr>
        <p:blipFill>
          <a:blip r:embed="rId3">
            <a:alphaModFix/>
          </a:blip>
          <a:stretch>
            <a:fillRect/>
          </a:stretch>
        </p:blipFill>
        <p:spPr>
          <a:xfrm>
            <a:off x="4629400" y="1017798"/>
            <a:ext cx="4268925" cy="2845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Time Series</a:t>
            </a:r>
            <a:endParaRPr>
              <a:latin typeface="Oswald"/>
              <a:ea typeface="Oswald"/>
              <a:cs typeface="Oswald"/>
              <a:sym typeface="Oswald"/>
            </a:endParaRPr>
          </a:p>
        </p:txBody>
      </p:sp>
      <p:sp>
        <p:nvSpPr>
          <p:cNvPr id="184" name="Google Shape;184;p27"/>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Economic Forecasting</a:t>
            </a:r>
            <a:endParaRPr>
              <a:latin typeface="Oswald"/>
              <a:ea typeface="Oswald"/>
              <a:cs typeface="Oswald"/>
              <a:sym typeface="Oswald"/>
            </a:endParaRPr>
          </a:p>
          <a:p>
            <a:pPr indent="-317500" lvl="1" marL="914400" rtl="0" algn="l">
              <a:lnSpc>
                <a:spcPct val="150000"/>
              </a:lnSpc>
              <a:spcBef>
                <a:spcPts val="0"/>
              </a:spcBef>
              <a:spcAft>
                <a:spcPts val="0"/>
              </a:spcAft>
              <a:buSzPts val="1400"/>
              <a:buFont typeface="Oswald"/>
              <a:buChar char="○"/>
            </a:pPr>
            <a:r>
              <a:rPr lang="en">
                <a:latin typeface="Oswald"/>
                <a:ea typeface="Oswald"/>
                <a:cs typeface="Oswald"/>
                <a:sym typeface="Oswald"/>
              </a:rPr>
              <a:t>What’s the inflation rate next year?</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Weather Forecasting</a:t>
            </a:r>
            <a:endParaRPr>
              <a:latin typeface="Oswald"/>
              <a:ea typeface="Oswald"/>
              <a:cs typeface="Oswald"/>
              <a:sym typeface="Oswald"/>
            </a:endParaRPr>
          </a:p>
          <a:p>
            <a:pPr indent="-317500" lvl="1" marL="914400" rtl="0" algn="l">
              <a:lnSpc>
                <a:spcPct val="150000"/>
              </a:lnSpc>
              <a:spcBef>
                <a:spcPts val="0"/>
              </a:spcBef>
              <a:spcAft>
                <a:spcPts val="0"/>
              </a:spcAft>
              <a:buSzPts val="1400"/>
              <a:buFont typeface="Oswald"/>
              <a:buChar char="○"/>
            </a:pPr>
            <a:r>
              <a:rPr lang="en">
                <a:latin typeface="Oswald"/>
                <a:ea typeface="Oswald"/>
                <a:cs typeface="Oswald"/>
                <a:sym typeface="Oswald"/>
              </a:rPr>
              <a:t>What’s the probability of tomorrow raining?</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Inventory Analysis</a:t>
            </a:r>
            <a:endParaRPr>
              <a:latin typeface="Oswald"/>
              <a:ea typeface="Oswald"/>
              <a:cs typeface="Oswald"/>
              <a:sym typeface="Oswald"/>
            </a:endParaRPr>
          </a:p>
          <a:p>
            <a:pPr indent="-317500" lvl="1" marL="914400" rtl="0" algn="l">
              <a:lnSpc>
                <a:spcPct val="150000"/>
              </a:lnSpc>
              <a:spcBef>
                <a:spcPts val="0"/>
              </a:spcBef>
              <a:spcAft>
                <a:spcPts val="0"/>
              </a:spcAft>
              <a:buSzPts val="1400"/>
              <a:buFont typeface="Oswald"/>
              <a:buChar char="○"/>
            </a:pPr>
            <a:r>
              <a:rPr lang="en">
                <a:latin typeface="Oswald"/>
                <a:ea typeface="Oswald"/>
                <a:cs typeface="Oswald"/>
                <a:sym typeface="Oswald"/>
              </a:rPr>
              <a:t>How much of this item do I need to stock?</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Sales Forecasting</a:t>
            </a:r>
            <a:endParaRPr>
              <a:latin typeface="Oswald"/>
              <a:ea typeface="Oswald"/>
              <a:cs typeface="Oswald"/>
              <a:sym typeface="Oswald"/>
            </a:endParaRPr>
          </a:p>
          <a:p>
            <a:pPr indent="-317500" lvl="1" marL="914400" rtl="0" algn="l">
              <a:lnSpc>
                <a:spcPct val="150000"/>
              </a:lnSpc>
              <a:spcBef>
                <a:spcPts val="0"/>
              </a:spcBef>
              <a:spcAft>
                <a:spcPts val="0"/>
              </a:spcAft>
              <a:buSzPts val="1400"/>
              <a:buFont typeface="Oswald"/>
              <a:buChar char="○"/>
            </a:pPr>
            <a:r>
              <a:rPr lang="en">
                <a:latin typeface="Oswald"/>
                <a:ea typeface="Oswald"/>
                <a:cs typeface="Oswald"/>
                <a:sym typeface="Oswald"/>
              </a:rPr>
              <a:t>What is the sales going to be like next week?</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Anything that changes with time</a:t>
            </a:r>
            <a:endParaRPr>
              <a:latin typeface="Oswald"/>
              <a:ea typeface="Oswald"/>
              <a:cs typeface="Oswald"/>
              <a:sym typeface="Oswald"/>
            </a:endParaRPr>
          </a:p>
        </p:txBody>
      </p:sp>
      <p:pic>
        <p:nvPicPr>
          <p:cNvPr id="185" name="Google Shape;185;p27"/>
          <p:cNvPicPr preferRelativeResize="0"/>
          <p:nvPr/>
        </p:nvPicPr>
        <p:blipFill>
          <a:blip r:embed="rId3">
            <a:alphaModFix/>
          </a:blip>
          <a:stretch>
            <a:fillRect/>
          </a:stretch>
        </p:blipFill>
        <p:spPr>
          <a:xfrm>
            <a:off x="4572000" y="701525"/>
            <a:ext cx="4267201" cy="31889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Reinforcement Learning</a:t>
            </a:r>
            <a:endParaRPr>
              <a:latin typeface="Oswald"/>
              <a:ea typeface="Oswald"/>
              <a:cs typeface="Oswald"/>
              <a:sym typeface="Oswald"/>
            </a:endParaRPr>
          </a:p>
        </p:txBody>
      </p:sp>
      <p:sp>
        <p:nvSpPr>
          <p:cNvPr id="191" name="Google Shape;191;p28"/>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It’s neither Supervised nor Unsupervised learning</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Agent learns by interacting with the environment.</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It gets rewarded when the goal is achieved.</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The agent learns by experience.</a:t>
            </a:r>
            <a:endParaRPr>
              <a:latin typeface="Oswald"/>
              <a:ea typeface="Oswald"/>
              <a:cs typeface="Oswald"/>
              <a:sym typeface="Oswald"/>
            </a:endParaRPr>
          </a:p>
          <a:p>
            <a:pPr indent="0" lvl="0" marL="457200" rtl="0" algn="l">
              <a:spcBef>
                <a:spcPts val="1600"/>
              </a:spcBef>
              <a:spcAft>
                <a:spcPts val="1600"/>
              </a:spcAft>
              <a:buNone/>
            </a:pPr>
            <a:r>
              <a:t/>
            </a:r>
            <a:endParaRPr>
              <a:latin typeface="Oswald"/>
              <a:ea typeface="Oswald"/>
              <a:cs typeface="Oswald"/>
              <a:sym typeface="Oswald"/>
            </a:endParaRPr>
          </a:p>
        </p:txBody>
      </p:sp>
      <p:pic>
        <p:nvPicPr>
          <p:cNvPr id="192" name="Google Shape;192;p28"/>
          <p:cNvPicPr preferRelativeResize="0"/>
          <p:nvPr/>
        </p:nvPicPr>
        <p:blipFill>
          <a:blip r:embed="rId3">
            <a:alphaModFix/>
          </a:blip>
          <a:stretch>
            <a:fillRect/>
          </a:stretch>
        </p:blipFill>
        <p:spPr>
          <a:xfrm>
            <a:off x="4658076" y="602600"/>
            <a:ext cx="3778025" cy="3652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Generative Adversarial Networks</a:t>
            </a:r>
            <a:endParaRPr>
              <a:latin typeface="Oswald"/>
              <a:ea typeface="Oswald"/>
              <a:cs typeface="Oswald"/>
              <a:sym typeface="Oswald"/>
            </a:endParaRPr>
          </a:p>
        </p:txBody>
      </p:sp>
      <p:sp>
        <p:nvSpPr>
          <p:cNvPr id="198" name="Google Shape;198;p29"/>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It has two main components:</a:t>
            </a:r>
            <a:endParaRPr>
              <a:latin typeface="Oswald"/>
              <a:ea typeface="Oswald"/>
              <a:cs typeface="Oswald"/>
              <a:sym typeface="Oswald"/>
            </a:endParaRPr>
          </a:p>
          <a:p>
            <a:pPr indent="-317500" lvl="1" marL="914400" rtl="0" algn="l">
              <a:lnSpc>
                <a:spcPct val="150000"/>
              </a:lnSpc>
              <a:spcBef>
                <a:spcPts val="0"/>
              </a:spcBef>
              <a:spcAft>
                <a:spcPts val="0"/>
              </a:spcAft>
              <a:buSzPts val="1400"/>
              <a:buFont typeface="Oswald"/>
              <a:buChar char="○"/>
            </a:pPr>
            <a:r>
              <a:rPr lang="en">
                <a:latin typeface="Oswald"/>
                <a:ea typeface="Oswald"/>
                <a:cs typeface="Oswald"/>
                <a:sym typeface="Oswald"/>
              </a:rPr>
              <a:t>Generator</a:t>
            </a:r>
            <a:endParaRPr>
              <a:latin typeface="Oswald"/>
              <a:ea typeface="Oswald"/>
              <a:cs typeface="Oswald"/>
              <a:sym typeface="Oswald"/>
            </a:endParaRPr>
          </a:p>
          <a:p>
            <a:pPr indent="-317500" lvl="1" marL="914400" rtl="0" algn="l">
              <a:lnSpc>
                <a:spcPct val="150000"/>
              </a:lnSpc>
              <a:spcBef>
                <a:spcPts val="0"/>
              </a:spcBef>
              <a:spcAft>
                <a:spcPts val="0"/>
              </a:spcAft>
              <a:buSzPts val="1400"/>
              <a:buFont typeface="Oswald"/>
              <a:buChar char="○"/>
            </a:pPr>
            <a:r>
              <a:rPr lang="en">
                <a:latin typeface="Oswald"/>
                <a:ea typeface="Oswald"/>
                <a:cs typeface="Oswald"/>
                <a:sym typeface="Oswald"/>
              </a:rPr>
              <a:t>Discriminator</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Generator creates an item (photo, text, audio)</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Discriminator tries to tell whether the item it receives is fake (generated)</a:t>
            </a:r>
            <a:endParaRPr>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14661"/>
          <a:stretch/>
        </p:blipFill>
        <p:spPr>
          <a:xfrm>
            <a:off x="4572000" y="1229875"/>
            <a:ext cx="4267199" cy="2486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Generative Adversarial Networks</a:t>
            </a:r>
            <a:endParaRPr>
              <a:latin typeface="Oswald"/>
              <a:ea typeface="Oswald"/>
              <a:cs typeface="Oswald"/>
              <a:sym typeface="Oswald"/>
            </a:endParaRPr>
          </a:p>
        </p:txBody>
      </p:sp>
      <p:pic>
        <p:nvPicPr>
          <p:cNvPr id="205" name="Google Shape;205;p30"/>
          <p:cNvPicPr preferRelativeResize="0"/>
          <p:nvPr/>
        </p:nvPicPr>
        <p:blipFill>
          <a:blip r:embed="rId3">
            <a:alphaModFix/>
          </a:blip>
          <a:stretch>
            <a:fillRect/>
          </a:stretch>
        </p:blipFill>
        <p:spPr>
          <a:xfrm>
            <a:off x="1595425" y="1222975"/>
            <a:ext cx="5953125" cy="335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Generative Adversarial Networks</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pic>
        <p:nvPicPr>
          <p:cNvPr descr="Paper (PDF):&#10;http://stylegan.xyz/paper&#10;&#10;Authors:&#10;Tero Karras (NVIDIA)&#10;Samuli Laine (NVIDIA)&#10;Timo Aila (NVIDIA)&#10;&#10;Abstract:&#10;We propose an alternative generator architecture for generative adversarial networks, borrowing from style transfer literature. The new architecture leads to an automatically learned, unsupervised separation of high-level attributes (e.g., pose and identity when trained on human faces) and stochastic variation in the generated images (e.g., freckles, hair), and it enables intuitive, scale-specific control of the synthesis. The new generator improves the state-of-the-art in terms of traditional distribution quality metrics, leads to demonstrably better interpolation properties, and also better disentangles the latent factors of variation. To quantify interpolation quality and disentanglement, we propose two new, automated methods that are applicable to any generator architecture. Finally, we introduce a new, highly varied and high-quality dataset of human faces." id="211" name="Google Shape;211;p31" title="A Style-Based Generator Architecture for Generative Adversarial Networks">
            <a:hlinkClick r:id="rId3"/>
          </p:cNvPr>
          <p:cNvPicPr preferRelativeResize="0"/>
          <p:nvPr/>
        </p:nvPicPr>
        <p:blipFill>
          <a:blip r:embed="rId4">
            <a:alphaModFix/>
          </a:blip>
          <a:stretch>
            <a:fillRect/>
          </a:stretch>
        </p:blipFill>
        <p:spPr>
          <a:xfrm>
            <a:off x="2286000" y="1184875"/>
            <a:ext cx="4572000"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Artificial Neural Networks (ANN)</a:t>
            </a:r>
            <a:endParaRPr>
              <a:latin typeface="Oswald"/>
              <a:ea typeface="Oswald"/>
              <a:cs typeface="Oswald"/>
              <a:sym typeface="Oswald"/>
            </a:endParaRPr>
          </a:p>
        </p:txBody>
      </p:sp>
      <p:sp>
        <p:nvSpPr>
          <p:cNvPr id="92" name="Google Shape;92;p14"/>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Inspired by biological neural networks.</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The circles are called Neurons.</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The arrows are called connections.</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Each column of Neurons is called a layer.</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Every Connection and Neuron represents a value.</a:t>
            </a:r>
            <a:endParaRPr>
              <a:latin typeface="Oswald"/>
              <a:ea typeface="Oswald"/>
              <a:cs typeface="Oswald"/>
              <a:sym typeface="Oswald"/>
            </a:endParaRPr>
          </a:p>
          <a:p>
            <a:pPr indent="0" lvl="0" marL="0" rtl="0" algn="l">
              <a:lnSpc>
                <a:spcPct val="150000"/>
              </a:lnSpc>
              <a:spcBef>
                <a:spcPts val="1600"/>
              </a:spcBef>
              <a:spcAft>
                <a:spcPts val="1600"/>
              </a:spcAft>
              <a:buNone/>
            </a:pPr>
            <a:r>
              <a:t/>
            </a:r>
            <a:endParaRPr>
              <a:latin typeface="Oswald"/>
              <a:ea typeface="Oswald"/>
              <a:cs typeface="Oswald"/>
              <a:sym typeface="Oswald"/>
            </a:endParaRPr>
          </a:p>
        </p:txBody>
      </p:sp>
      <p:pic>
        <p:nvPicPr>
          <p:cNvPr id="93" name="Google Shape;93;p14"/>
          <p:cNvPicPr preferRelativeResize="0"/>
          <p:nvPr/>
        </p:nvPicPr>
        <p:blipFill rotWithShape="1">
          <a:blip r:embed="rId3">
            <a:alphaModFix/>
          </a:blip>
          <a:srcRect b="12334" l="24694" r="14482" t="0"/>
          <a:stretch/>
        </p:blipFill>
        <p:spPr>
          <a:xfrm>
            <a:off x="4665825" y="1229875"/>
            <a:ext cx="3898025" cy="3160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Image Captioning</a:t>
            </a:r>
            <a:endParaRPr>
              <a:latin typeface="Oswald"/>
              <a:ea typeface="Oswald"/>
              <a:cs typeface="Oswald"/>
              <a:sym typeface="Oswald"/>
            </a:endParaRPr>
          </a:p>
        </p:txBody>
      </p:sp>
      <p:sp>
        <p:nvSpPr>
          <p:cNvPr id="217" name="Google Shape;217;p3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Oswald"/>
              <a:ea typeface="Oswald"/>
              <a:cs typeface="Oswald"/>
              <a:sym typeface="Oswald"/>
            </a:endParaRPr>
          </a:p>
        </p:txBody>
      </p:sp>
      <p:pic>
        <p:nvPicPr>
          <p:cNvPr id="218" name="Google Shape;218;p32"/>
          <p:cNvPicPr preferRelativeResize="0"/>
          <p:nvPr/>
        </p:nvPicPr>
        <p:blipFill>
          <a:blip r:embed="rId3">
            <a:alphaModFix/>
          </a:blip>
          <a:stretch>
            <a:fillRect/>
          </a:stretch>
        </p:blipFill>
        <p:spPr>
          <a:xfrm>
            <a:off x="490525" y="1362075"/>
            <a:ext cx="8162925" cy="241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Style Transfer</a:t>
            </a:r>
            <a:endParaRPr>
              <a:latin typeface="Oswald"/>
              <a:ea typeface="Oswald"/>
              <a:cs typeface="Oswald"/>
              <a:sym typeface="Oswald"/>
            </a:endParaRPr>
          </a:p>
        </p:txBody>
      </p:sp>
      <p:sp>
        <p:nvSpPr>
          <p:cNvPr id="224" name="Google Shape;224;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Oswald"/>
              <a:ea typeface="Oswald"/>
              <a:cs typeface="Oswald"/>
              <a:sym typeface="Oswald"/>
            </a:endParaRPr>
          </a:p>
        </p:txBody>
      </p:sp>
      <p:pic>
        <p:nvPicPr>
          <p:cNvPr id="225" name="Google Shape;225;p33"/>
          <p:cNvPicPr preferRelativeResize="0"/>
          <p:nvPr/>
        </p:nvPicPr>
        <p:blipFill>
          <a:blip r:embed="rId3">
            <a:alphaModFix/>
          </a:blip>
          <a:stretch>
            <a:fillRect/>
          </a:stretch>
        </p:blipFill>
        <p:spPr>
          <a:xfrm>
            <a:off x="311700" y="1289400"/>
            <a:ext cx="8520600" cy="256470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Pose Estimation</a:t>
            </a:r>
            <a:endParaRPr>
              <a:latin typeface="Oswald"/>
              <a:ea typeface="Oswald"/>
              <a:cs typeface="Oswald"/>
              <a:sym typeface="Oswald"/>
            </a:endParaRPr>
          </a:p>
        </p:txBody>
      </p:sp>
      <p:pic>
        <p:nvPicPr>
          <p:cNvPr id="231" name="Google Shape;231;p34"/>
          <p:cNvPicPr preferRelativeResize="0"/>
          <p:nvPr/>
        </p:nvPicPr>
        <p:blipFill>
          <a:blip r:embed="rId3">
            <a:alphaModFix/>
          </a:blip>
          <a:stretch>
            <a:fillRect/>
          </a:stretch>
        </p:blipFill>
        <p:spPr>
          <a:xfrm>
            <a:off x="1576375" y="1242025"/>
            <a:ext cx="5991225" cy="331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Everybody Dance Now</a:t>
            </a:r>
            <a:endParaRPr>
              <a:latin typeface="Oswald"/>
              <a:ea typeface="Oswald"/>
              <a:cs typeface="Oswald"/>
              <a:sym typeface="Oswald"/>
            </a:endParaRPr>
          </a:p>
        </p:txBody>
      </p:sp>
      <p:sp>
        <p:nvSpPr>
          <p:cNvPr id="237" name="Google Shape;237;p3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Oswald"/>
              <a:ea typeface="Oswald"/>
              <a:cs typeface="Oswald"/>
              <a:sym typeface="Oswald"/>
            </a:endParaRPr>
          </a:p>
        </p:txBody>
      </p:sp>
      <p:pic>
        <p:nvPicPr>
          <p:cNvPr descr="Full paper - https://arxiv.org/pdf/1808.07371.pdf&#10;&#10;Website - https://carolineec.github.io/everybody_dance_now/" id="238" name="Google Shape;238;p35" title="Everybody Dance Now">
            <a:hlinkClick r:id="rId3"/>
          </p:cNvPr>
          <p:cNvPicPr preferRelativeResize="0"/>
          <p:nvPr/>
        </p:nvPicPr>
        <p:blipFill>
          <a:blip r:embed="rId4">
            <a:alphaModFix/>
          </a:blip>
          <a:stretch>
            <a:fillRect/>
          </a:stretch>
        </p:blipFill>
        <p:spPr>
          <a:xfrm>
            <a:off x="2286000" y="1184875"/>
            <a:ext cx="4572000" cy="342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Image colourisation</a:t>
            </a:r>
            <a:endParaRPr>
              <a:latin typeface="Oswald"/>
              <a:ea typeface="Oswald"/>
              <a:cs typeface="Oswald"/>
              <a:sym typeface="Oswald"/>
            </a:endParaRPr>
          </a:p>
        </p:txBody>
      </p:sp>
      <p:sp>
        <p:nvSpPr>
          <p:cNvPr id="244" name="Google Shape;244;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Oswald"/>
              <a:ea typeface="Oswald"/>
              <a:cs typeface="Oswald"/>
              <a:sym typeface="Oswald"/>
            </a:endParaRPr>
          </a:p>
        </p:txBody>
      </p:sp>
      <p:pic>
        <p:nvPicPr>
          <p:cNvPr id="245" name="Google Shape;245;p36"/>
          <p:cNvPicPr preferRelativeResize="0"/>
          <p:nvPr/>
        </p:nvPicPr>
        <p:blipFill>
          <a:blip r:embed="rId3">
            <a:alphaModFix/>
          </a:blip>
          <a:stretch>
            <a:fillRect/>
          </a:stretch>
        </p:blipFill>
        <p:spPr>
          <a:xfrm>
            <a:off x="0" y="1211325"/>
            <a:ext cx="9143998" cy="2666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Demo</a:t>
            </a:r>
            <a:endParaRPr>
              <a:latin typeface="Oswald"/>
              <a:ea typeface="Oswald"/>
              <a:cs typeface="Oswald"/>
              <a:sym typeface="Oswald"/>
            </a:endParaRPr>
          </a:p>
        </p:txBody>
      </p:sp>
      <p:sp>
        <p:nvSpPr>
          <p:cNvPr id="251" name="Google Shape;251;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swald"/>
              <a:buChar char="●"/>
            </a:pPr>
            <a:r>
              <a:rPr lang="en" u="sng">
                <a:solidFill>
                  <a:schemeClr val="hlink"/>
                </a:solidFill>
                <a:latin typeface="Oswald"/>
                <a:ea typeface="Oswald"/>
                <a:cs typeface="Oswald"/>
                <a:sym typeface="Oswald"/>
                <a:hlinkClick r:id="rId3"/>
              </a:rPr>
              <a:t>GauGAN Photo Generator</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u="sng">
                <a:solidFill>
                  <a:schemeClr val="hlink"/>
                </a:solidFill>
                <a:latin typeface="Oswald"/>
                <a:ea typeface="Oswald"/>
                <a:cs typeface="Oswald"/>
                <a:sym typeface="Oswald"/>
                <a:hlinkClick r:id="rId4"/>
              </a:rPr>
              <a:t>Image Inpainitng</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u="sng">
                <a:solidFill>
                  <a:schemeClr val="hlink"/>
                </a:solidFill>
                <a:latin typeface="Oswald"/>
                <a:ea typeface="Oswald"/>
                <a:cs typeface="Oswald"/>
                <a:sym typeface="Oswald"/>
                <a:hlinkClick r:id="rId5"/>
              </a:rPr>
              <a:t>These cats do not exist</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u="sng">
                <a:solidFill>
                  <a:schemeClr val="hlink"/>
                </a:solidFill>
                <a:latin typeface="Oswald"/>
                <a:ea typeface="Oswald"/>
                <a:cs typeface="Oswald"/>
                <a:sym typeface="Oswald"/>
                <a:hlinkClick r:id="rId6"/>
              </a:rPr>
              <a:t>Text Generation</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u="sng">
                <a:solidFill>
                  <a:schemeClr val="hlink"/>
                </a:solidFill>
                <a:latin typeface="Oswald"/>
                <a:ea typeface="Oswald"/>
                <a:cs typeface="Oswald"/>
                <a:sym typeface="Oswald"/>
                <a:hlinkClick r:id="rId7"/>
              </a:rPr>
              <a:t>DeepArt.io Style Transfer</a:t>
            </a:r>
            <a:endParaRPr>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Artificial Neural Networks (ANN)</a:t>
            </a:r>
            <a:endParaRPr>
              <a:latin typeface="Oswald"/>
              <a:ea typeface="Oswald"/>
              <a:cs typeface="Oswald"/>
              <a:sym typeface="Oswald"/>
            </a:endParaRPr>
          </a:p>
        </p:txBody>
      </p:sp>
      <p:sp>
        <p:nvSpPr>
          <p:cNvPr id="99" name="Google Shape;99;p15"/>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The value in a Neuron is multiplied by the value of the Connection.</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The output of all the connections that enter a Neuron is summed up.</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An extra value (biase) is added to the summation.</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The result is passed through an activation function.</a:t>
            </a:r>
            <a:endParaRPr>
              <a:latin typeface="Oswald"/>
              <a:ea typeface="Oswald"/>
              <a:cs typeface="Oswald"/>
              <a:sym typeface="Oswald"/>
            </a:endParaRPr>
          </a:p>
          <a:p>
            <a:pPr indent="0" lvl="0" marL="0" rtl="0" algn="l">
              <a:lnSpc>
                <a:spcPct val="150000"/>
              </a:lnSpc>
              <a:spcBef>
                <a:spcPts val="1600"/>
              </a:spcBef>
              <a:spcAft>
                <a:spcPts val="1600"/>
              </a:spcAft>
              <a:buNone/>
            </a:pPr>
            <a:r>
              <a:t/>
            </a:r>
            <a:endParaRPr>
              <a:latin typeface="Oswald"/>
              <a:ea typeface="Oswald"/>
              <a:cs typeface="Oswald"/>
              <a:sym typeface="Oswald"/>
            </a:endParaRPr>
          </a:p>
        </p:txBody>
      </p:sp>
      <p:pic>
        <p:nvPicPr>
          <p:cNvPr id="100" name="Google Shape;100;p15"/>
          <p:cNvPicPr preferRelativeResize="0"/>
          <p:nvPr/>
        </p:nvPicPr>
        <p:blipFill rotWithShape="1">
          <a:blip r:embed="rId3">
            <a:alphaModFix/>
          </a:blip>
          <a:srcRect b="12334" l="24694" r="14482" t="0"/>
          <a:stretch/>
        </p:blipFill>
        <p:spPr>
          <a:xfrm>
            <a:off x="4665825" y="1229875"/>
            <a:ext cx="3898025" cy="3160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Artificial Neural Networks (ANN)</a:t>
            </a:r>
            <a:endParaRPr>
              <a:latin typeface="Oswald"/>
              <a:ea typeface="Oswald"/>
              <a:cs typeface="Oswald"/>
              <a:sym typeface="Oswald"/>
            </a:endParaRPr>
          </a:p>
        </p:txBody>
      </p:sp>
      <p:sp>
        <p:nvSpPr>
          <p:cNvPr id="106" name="Google Shape;106;p16"/>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Oswald"/>
                <a:ea typeface="Oswald"/>
                <a:cs typeface="Oswald"/>
                <a:sym typeface="Oswald"/>
              </a:rPr>
              <a:t>f(W×X+B)</a:t>
            </a:r>
            <a:r>
              <a:rPr lang="en">
                <a:latin typeface="Oswald"/>
                <a:ea typeface="Oswald"/>
                <a:cs typeface="Oswald"/>
                <a:sym typeface="Oswald"/>
              </a:rPr>
              <a:t>=Y</a:t>
            </a:r>
            <a:endParaRPr>
              <a:latin typeface="Oswald"/>
              <a:ea typeface="Oswald"/>
              <a:cs typeface="Oswald"/>
              <a:sym typeface="Oswald"/>
            </a:endParaRPr>
          </a:p>
          <a:p>
            <a:pPr indent="0" lvl="0" marL="0" rtl="0" algn="l">
              <a:lnSpc>
                <a:spcPct val="115000"/>
              </a:lnSpc>
              <a:spcBef>
                <a:spcPts val="1600"/>
              </a:spcBef>
              <a:spcAft>
                <a:spcPts val="0"/>
              </a:spcAft>
              <a:buNone/>
            </a:pPr>
            <a:r>
              <a:rPr lang="en">
                <a:latin typeface="Oswald"/>
                <a:ea typeface="Oswald"/>
                <a:cs typeface="Oswald"/>
                <a:sym typeface="Oswald"/>
              </a:rPr>
              <a:t>X: Input values</a:t>
            </a:r>
            <a:endParaRPr>
              <a:latin typeface="Oswald"/>
              <a:ea typeface="Oswald"/>
              <a:cs typeface="Oswald"/>
              <a:sym typeface="Oswald"/>
            </a:endParaRPr>
          </a:p>
          <a:p>
            <a:pPr indent="0" lvl="0" marL="0" rtl="0" algn="l">
              <a:lnSpc>
                <a:spcPct val="115000"/>
              </a:lnSpc>
              <a:spcBef>
                <a:spcPts val="1600"/>
              </a:spcBef>
              <a:spcAft>
                <a:spcPts val="0"/>
              </a:spcAft>
              <a:buNone/>
            </a:pPr>
            <a:r>
              <a:rPr lang="en">
                <a:latin typeface="Oswald"/>
                <a:ea typeface="Oswald"/>
                <a:cs typeface="Oswald"/>
                <a:sym typeface="Oswald"/>
              </a:rPr>
              <a:t>Y: Output</a:t>
            </a:r>
            <a:endParaRPr>
              <a:latin typeface="Oswald"/>
              <a:ea typeface="Oswald"/>
              <a:cs typeface="Oswald"/>
              <a:sym typeface="Oswald"/>
            </a:endParaRPr>
          </a:p>
          <a:p>
            <a:pPr indent="0" lvl="0" marL="0" rtl="0" algn="l">
              <a:lnSpc>
                <a:spcPct val="115000"/>
              </a:lnSpc>
              <a:spcBef>
                <a:spcPts val="1600"/>
              </a:spcBef>
              <a:spcAft>
                <a:spcPts val="0"/>
              </a:spcAft>
              <a:buNone/>
            </a:pPr>
            <a:r>
              <a:rPr lang="en">
                <a:latin typeface="Oswald"/>
                <a:ea typeface="Oswald"/>
                <a:cs typeface="Oswald"/>
                <a:sym typeface="Oswald"/>
              </a:rPr>
              <a:t>W: Connection values (weights)</a:t>
            </a:r>
            <a:endParaRPr>
              <a:latin typeface="Oswald"/>
              <a:ea typeface="Oswald"/>
              <a:cs typeface="Oswald"/>
              <a:sym typeface="Oswald"/>
            </a:endParaRPr>
          </a:p>
          <a:p>
            <a:pPr indent="0" lvl="0" marL="0" rtl="0" algn="l">
              <a:lnSpc>
                <a:spcPct val="115000"/>
              </a:lnSpc>
              <a:spcBef>
                <a:spcPts val="1600"/>
              </a:spcBef>
              <a:spcAft>
                <a:spcPts val="0"/>
              </a:spcAft>
              <a:buNone/>
            </a:pPr>
            <a:r>
              <a:rPr lang="en">
                <a:latin typeface="Oswald"/>
                <a:ea typeface="Oswald"/>
                <a:cs typeface="Oswald"/>
                <a:sym typeface="Oswald"/>
              </a:rPr>
              <a:t>B: Biase</a:t>
            </a:r>
            <a:endParaRPr>
              <a:latin typeface="Oswald"/>
              <a:ea typeface="Oswald"/>
              <a:cs typeface="Oswald"/>
              <a:sym typeface="Oswald"/>
            </a:endParaRPr>
          </a:p>
          <a:p>
            <a:pPr indent="0" lvl="0" marL="0" rtl="0" algn="l">
              <a:lnSpc>
                <a:spcPct val="115000"/>
              </a:lnSpc>
              <a:spcBef>
                <a:spcPts val="1600"/>
              </a:spcBef>
              <a:spcAft>
                <a:spcPts val="0"/>
              </a:spcAft>
              <a:buNone/>
            </a:pPr>
            <a:r>
              <a:rPr lang="en">
                <a:latin typeface="Oswald"/>
                <a:ea typeface="Oswald"/>
                <a:cs typeface="Oswald"/>
                <a:sym typeface="Oswald"/>
              </a:rPr>
              <a:t>f: Activation function</a:t>
            </a:r>
            <a:endParaRPr>
              <a:latin typeface="Oswald"/>
              <a:ea typeface="Oswald"/>
              <a:cs typeface="Oswald"/>
              <a:sym typeface="Oswald"/>
            </a:endParaRPr>
          </a:p>
          <a:p>
            <a:pPr indent="0" lvl="0" marL="0" rtl="0" algn="l">
              <a:lnSpc>
                <a:spcPct val="150000"/>
              </a:lnSpc>
              <a:spcBef>
                <a:spcPts val="1600"/>
              </a:spcBef>
              <a:spcAft>
                <a:spcPts val="1600"/>
              </a:spcAft>
              <a:buNone/>
            </a:pPr>
            <a:r>
              <a:t/>
            </a:r>
            <a:endParaRPr>
              <a:latin typeface="Oswald"/>
              <a:ea typeface="Oswald"/>
              <a:cs typeface="Oswald"/>
              <a:sym typeface="Oswald"/>
            </a:endParaRPr>
          </a:p>
        </p:txBody>
      </p:sp>
      <p:pic>
        <p:nvPicPr>
          <p:cNvPr id="107" name="Google Shape;107;p16"/>
          <p:cNvPicPr preferRelativeResize="0"/>
          <p:nvPr/>
        </p:nvPicPr>
        <p:blipFill rotWithShape="1">
          <a:blip r:embed="rId3">
            <a:alphaModFix/>
          </a:blip>
          <a:srcRect b="12335" l="24692" r="41997" t="8487"/>
          <a:stretch/>
        </p:blipFill>
        <p:spPr>
          <a:xfrm>
            <a:off x="6024050" y="1017800"/>
            <a:ext cx="2134776" cy="2854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Activation Function</a:t>
            </a:r>
            <a:endParaRPr>
              <a:latin typeface="Oswald"/>
              <a:ea typeface="Oswald"/>
              <a:cs typeface="Oswald"/>
              <a:sym typeface="Oswald"/>
            </a:endParaRPr>
          </a:p>
        </p:txBody>
      </p:sp>
      <p:sp>
        <p:nvSpPr>
          <p:cNvPr id="113" name="Google Shape;113;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Oswald"/>
              <a:ea typeface="Oswald"/>
              <a:cs typeface="Oswald"/>
              <a:sym typeface="Oswald"/>
            </a:endParaRPr>
          </a:p>
        </p:txBody>
      </p:sp>
      <p:pic>
        <p:nvPicPr>
          <p:cNvPr id="114" name="Google Shape;114;p17"/>
          <p:cNvPicPr preferRelativeResize="0"/>
          <p:nvPr/>
        </p:nvPicPr>
        <p:blipFill>
          <a:blip r:embed="rId3">
            <a:alphaModFix/>
          </a:blip>
          <a:stretch>
            <a:fillRect/>
          </a:stretch>
        </p:blipFill>
        <p:spPr>
          <a:xfrm>
            <a:off x="0" y="1233820"/>
            <a:ext cx="9144000" cy="26758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Deep Neural Networks (DNN)</a:t>
            </a:r>
            <a:endParaRPr>
              <a:latin typeface="Oswald"/>
              <a:ea typeface="Oswald"/>
              <a:cs typeface="Oswald"/>
              <a:sym typeface="Oswald"/>
            </a:endParaRPr>
          </a:p>
        </p:txBody>
      </p:sp>
      <p:pic>
        <p:nvPicPr>
          <p:cNvPr id="120" name="Google Shape;120;p18"/>
          <p:cNvPicPr preferRelativeResize="0"/>
          <p:nvPr/>
        </p:nvPicPr>
        <p:blipFill>
          <a:blip r:embed="rId3">
            <a:alphaModFix/>
          </a:blip>
          <a:stretch>
            <a:fillRect/>
          </a:stretch>
        </p:blipFill>
        <p:spPr>
          <a:xfrm>
            <a:off x="801650" y="1229877"/>
            <a:ext cx="7745474" cy="290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Applications</a:t>
            </a:r>
            <a:endParaRPr>
              <a:latin typeface="Oswald"/>
              <a:ea typeface="Oswald"/>
              <a:cs typeface="Oswald"/>
              <a:sym typeface="Oswald"/>
            </a:endParaRPr>
          </a:p>
        </p:txBody>
      </p:sp>
      <p:sp>
        <p:nvSpPr>
          <p:cNvPr id="126" name="Google Shape;126;p19"/>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Tabular data</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Computer Vision</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Natural Language Processing</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Time Series</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Reinforcement Learning</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Generative models</a:t>
            </a:r>
            <a:endParaRPr>
              <a:latin typeface="Oswald"/>
              <a:ea typeface="Oswald"/>
              <a:cs typeface="Oswald"/>
              <a:sym typeface="Oswald"/>
            </a:endParaRPr>
          </a:p>
        </p:txBody>
      </p:sp>
      <p:pic>
        <p:nvPicPr>
          <p:cNvPr id="127" name="Google Shape;127;p19"/>
          <p:cNvPicPr preferRelativeResize="0"/>
          <p:nvPr/>
        </p:nvPicPr>
        <p:blipFill>
          <a:blip r:embed="rId3">
            <a:alphaModFix/>
          </a:blip>
          <a:stretch>
            <a:fillRect/>
          </a:stretch>
        </p:blipFill>
        <p:spPr>
          <a:xfrm>
            <a:off x="3509675" y="2265675"/>
            <a:ext cx="2419350" cy="2419350"/>
          </a:xfrm>
          <a:prstGeom prst="rect">
            <a:avLst/>
          </a:prstGeom>
          <a:noFill/>
          <a:ln>
            <a:noFill/>
          </a:ln>
        </p:spPr>
      </p:pic>
      <p:pic>
        <p:nvPicPr>
          <p:cNvPr id="128" name="Google Shape;128;p19"/>
          <p:cNvPicPr preferRelativeResize="0"/>
          <p:nvPr/>
        </p:nvPicPr>
        <p:blipFill rotWithShape="1">
          <a:blip r:embed="rId4">
            <a:alphaModFix/>
          </a:blip>
          <a:srcRect b="0" l="0" r="51902" t="0"/>
          <a:stretch/>
        </p:blipFill>
        <p:spPr>
          <a:xfrm>
            <a:off x="4360850" y="188950"/>
            <a:ext cx="1684125" cy="1971525"/>
          </a:xfrm>
          <a:prstGeom prst="rect">
            <a:avLst/>
          </a:prstGeom>
          <a:noFill/>
          <a:ln>
            <a:noFill/>
          </a:ln>
        </p:spPr>
      </p:pic>
      <p:pic>
        <p:nvPicPr>
          <p:cNvPr id="129" name="Google Shape;129;p19"/>
          <p:cNvPicPr preferRelativeResize="0"/>
          <p:nvPr/>
        </p:nvPicPr>
        <p:blipFill>
          <a:blip r:embed="rId5">
            <a:alphaModFix/>
          </a:blip>
          <a:stretch>
            <a:fillRect/>
          </a:stretch>
        </p:blipFill>
        <p:spPr>
          <a:xfrm>
            <a:off x="6330125" y="1017800"/>
            <a:ext cx="2284844" cy="27356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Computer Vision</a:t>
            </a:r>
            <a:endParaRPr>
              <a:latin typeface="Oswald"/>
              <a:ea typeface="Oswald"/>
              <a:cs typeface="Oswald"/>
              <a:sym typeface="Oswald"/>
            </a:endParaRPr>
          </a:p>
        </p:txBody>
      </p:sp>
      <p:sp>
        <p:nvSpPr>
          <p:cNvPr id="135" name="Google Shape;135;p20"/>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We want to know the main subject in an image. How can a model do that?</a:t>
            </a:r>
            <a:endParaRPr>
              <a:latin typeface="Oswald"/>
              <a:ea typeface="Oswald"/>
              <a:cs typeface="Oswald"/>
              <a:sym typeface="Oswald"/>
            </a:endParaRPr>
          </a:p>
          <a:p>
            <a:pPr indent="0" lvl="0" marL="0" rtl="0" algn="l">
              <a:spcBef>
                <a:spcPts val="1600"/>
              </a:spcBef>
              <a:spcAft>
                <a:spcPts val="0"/>
              </a:spcAft>
              <a:buNone/>
            </a:pPr>
            <a:r>
              <a:rPr lang="en">
                <a:latin typeface="Oswald"/>
                <a:ea typeface="Oswald"/>
                <a:cs typeface="Oswald"/>
                <a:sym typeface="Oswald"/>
              </a:rPr>
              <a:t>This is one of the first problems computer vision had to deal with.</a:t>
            </a:r>
            <a:endParaRPr>
              <a:latin typeface="Oswald"/>
              <a:ea typeface="Oswald"/>
              <a:cs typeface="Oswald"/>
              <a:sym typeface="Oswald"/>
            </a:endParaRPr>
          </a:p>
          <a:p>
            <a:pPr indent="0" lvl="0" marL="0" rtl="0" algn="ctr">
              <a:spcBef>
                <a:spcPts val="1600"/>
              </a:spcBef>
              <a:spcAft>
                <a:spcPts val="1600"/>
              </a:spcAft>
              <a:buNone/>
            </a:pPr>
            <a:r>
              <a:rPr lang="en" sz="3000">
                <a:latin typeface="Oswald"/>
                <a:ea typeface="Oswald"/>
                <a:cs typeface="Oswald"/>
                <a:sym typeface="Oswald"/>
              </a:rPr>
              <a:t>Image Classification</a:t>
            </a:r>
            <a:endParaRPr sz="3000">
              <a:latin typeface="Oswald"/>
              <a:ea typeface="Oswald"/>
              <a:cs typeface="Oswald"/>
              <a:sym typeface="Oswald"/>
            </a:endParaRPr>
          </a:p>
        </p:txBody>
      </p:sp>
      <p:pic>
        <p:nvPicPr>
          <p:cNvPr id="136" name="Google Shape;136;p20"/>
          <p:cNvPicPr preferRelativeResize="0"/>
          <p:nvPr/>
        </p:nvPicPr>
        <p:blipFill>
          <a:blip r:embed="rId3">
            <a:alphaModFix/>
          </a:blip>
          <a:stretch>
            <a:fillRect/>
          </a:stretch>
        </p:blipFill>
        <p:spPr>
          <a:xfrm>
            <a:off x="4396400" y="1229875"/>
            <a:ext cx="4435900" cy="3217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ImageNet Challenge</a:t>
            </a:r>
            <a:endParaRPr>
              <a:latin typeface="Oswald"/>
              <a:ea typeface="Oswald"/>
              <a:cs typeface="Oswald"/>
              <a:sym typeface="Oswald"/>
            </a:endParaRPr>
          </a:p>
        </p:txBody>
      </p:sp>
      <p:sp>
        <p:nvSpPr>
          <p:cNvPr id="142" name="Google Shape;142;p21"/>
          <p:cNvSpPr txBox="1"/>
          <p:nvPr>
            <p:ph idx="1" type="body"/>
          </p:nvPr>
        </p:nvSpPr>
        <p:spPr>
          <a:xfrm>
            <a:off x="311700" y="1229875"/>
            <a:ext cx="4260300" cy="3339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Oswald"/>
                <a:ea typeface="Oswald"/>
                <a:cs typeface="Oswald"/>
                <a:sym typeface="Oswald"/>
              </a:rPr>
              <a:t>The goal is to successfully predict the object inside images. They used 1.4 million images of 1000 categories.</a:t>
            </a:r>
            <a:endParaRPr>
              <a:latin typeface="Oswald"/>
              <a:ea typeface="Oswald"/>
              <a:cs typeface="Oswald"/>
              <a:sym typeface="Oswald"/>
            </a:endParaRPr>
          </a:p>
          <a:p>
            <a:pPr indent="-342900" lvl="0" marL="457200" rtl="0" algn="l">
              <a:lnSpc>
                <a:spcPct val="150000"/>
              </a:lnSpc>
              <a:spcBef>
                <a:spcPts val="1600"/>
              </a:spcBef>
              <a:spcAft>
                <a:spcPts val="0"/>
              </a:spcAft>
              <a:buSzPts val="1800"/>
              <a:buFont typeface="Oswald"/>
              <a:buChar char="●"/>
            </a:pPr>
            <a:r>
              <a:rPr lang="en">
                <a:latin typeface="Oswald"/>
                <a:ea typeface="Oswald"/>
                <a:cs typeface="Oswald"/>
                <a:sym typeface="Oswald"/>
              </a:rPr>
              <a:t>In 2012, a deep learning model called AlexNet won the competition.</a:t>
            </a:r>
            <a:endParaRPr>
              <a:latin typeface="Oswald"/>
              <a:ea typeface="Oswald"/>
              <a:cs typeface="Oswald"/>
              <a:sym typeface="Oswald"/>
            </a:endParaRPr>
          </a:p>
          <a:p>
            <a:pPr indent="-342900" lvl="0" marL="457200" rtl="0" algn="l">
              <a:lnSpc>
                <a:spcPct val="150000"/>
              </a:lnSpc>
              <a:spcBef>
                <a:spcPts val="0"/>
              </a:spcBef>
              <a:spcAft>
                <a:spcPts val="0"/>
              </a:spcAft>
              <a:buSzPts val="1800"/>
              <a:buFont typeface="Oswald"/>
              <a:buChar char="●"/>
            </a:pPr>
            <a:r>
              <a:rPr lang="en">
                <a:latin typeface="Oswald"/>
                <a:ea typeface="Oswald"/>
                <a:cs typeface="Oswald"/>
                <a:sym typeface="Oswald"/>
              </a:rPr>
              <a:t>In 2015, ResNet by Microsoft won the competition beating human performance.</a:t>
            </a:r>
            <a:endParaRPr>
              <a:latin typeface="Oswald"/>
              <a:ea typeface="Oswald"/>
              <a:cs typeface="Oswald"/>
              <a:sym typeface="Oswald"/>
            </a:endParaRPr>
          </a:p>
        </p:txBody>
      </p:sp>
      <p:pic>
        <p:nvPicPr>
          <p:cNvPr id="143" name="Google Shape;143;p21"/>
          <p:cNvPicPr preferRelativeResize="0"/>
          <p:nvPr/>
        </p:nvPicPr>
        <p:blipFill rotWithShape="1">
          <a:blip r:embed="rId3">
            <a:alphaModFix/>
          </a:blip>
          <a:srcRect b="0" l="0" r="0" t="15103"/>
          <a:stretch/>
        </p:blipFill>
        <p:spPr>
          <a:xfrm>
            <a:off x="4378975" y="1229875"/>
            <a:ext cx="4765023" cy="2380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